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1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6F7DD34C-079F-43EC-B899-C0F996E31C7A}">
  <a:tblStyle styleId="{6F7DD34C-079F-43EC-B899-C0F996E31C7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BEDFE"/>
          </a:solidFill>
        </a:fill>
      </a:tcStyle>
    </a:wholeTbl>
    <a:band1H>
      <a:tcStyle>
        <a:fill>
          <a:solidFill>
            <a:srgbClr val="D5D9FD"/>
          </a:solidFill>
        </a:fill>
      </a:tcStyle>
    </a:band1H>
    <a:band1V>
      <a:tcStyle>
        <a:fill>
          <a:solidFill>
            <a:srgbClr val="D5D9FD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19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73" name="Shape 73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41" name="Shape 241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53" name="Shape 253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79" name="Shape 279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93" name="Shape 293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318" name="Shape 318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81" name="Shape 81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3884852" y="8685862"/>
            <a:ext cx="2971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1400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Precursor gas </a:t>
            </a:r>
          </a:p>
        </p:txBody>
      </p:sp>
      <p:sp>
        <p:nvSpPr>
          <p:cNvPr id="108" name="Shape 108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149" name="Shape 149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09" name="Shape 209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x="686112" y="4343712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rIns="89600" tIns="89600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Technology enthusiast: Tesla Road Runner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Early Adopters: Visionaries (high risk, high reward play)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Early majority (pragmatists) wait and see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Late majority (conservative)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Laggards </a:t>
            </a:r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397565" y="687049"/>
            <a:ext cx="6063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Relationship Id="rId3" Type="http://schemas.openxmlformats.org/officeDocument/2006/relationships/image" Target="../media/image01.png"/><Relationship Id="rId4" Type="http://schemas.openxmlformats.org/officeDocument/2006/relationships/image" Target="../media/image3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hape 62"/>
          <p:cNvCxnSpPr/>
          <p:nvPr/>
        </p:nvCxnSpPr>
        <p:spPr>
          <a:xfrm>
            <a:off x="-12700" y="1113226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http://leadersforcleanair.org/_themes/rumor_skel/img/logo.png" id="63" name="Shape 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63002" y="102393"/>
            <a:ext cx="1666800" cy="90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eadersforcleanair.org/_themes/rumor_skel/img/icon_foot_leaders.png" id="64" name="Shape 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218" y="4897685"/>
            <a:ext cx="1691700" cy="2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4">
            <a:alphaModFix/>
          </a:blip>
          <a:srcRect b="72823" l="44" r="11483" t="13862"/>
          <a:stretch/>
        </p:blipFill>
        <p:spPr>
          <a:xfrm>
            <a:off x="0" y="0"/>
            <a:ext cx="9148500" cy="107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eadersforcleanair.org/_themes/rumor_skel/img/logo.png" id="66" name="Shape 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29161" y="98172"/>
            <a:ext cx="1666800" cy="9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6854825" y="4914900"/>
            <a:ext cx="20892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" sz="700">
                <a:solidFill>
                  <a:srgbClr val="2FC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Copyright Leadersforcleanair.org 2015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658254"/>
            <a:ext cx="8229600" cy="24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02.png"/><Relationship Id="rId3" Type="http://schemas.openxmlformats.org/officeDocument/2006/relationships/image" Target="../media/image00.png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1">
            <a:alphaModFix/>
          </a:blip>
          <a:srcRect b="72823" l="44" r="11483" t="13862"/>
          <a:stretch/>
        </p:blipFill>
        <p:spPr>
          <a:xfrm>
            <a:off x="0" y="0"/>
            <a:ext cx="9144000" cy="9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2">
            <a:alphaModFix/>
          </a:blip>
          <a:srcRect b="72823" l="44" r="11483" t="13862"/>
          <a:stretch/>
        </p:blipFill>
        <p:spPr>
          <a:xfrm>
            <a:off x="0" y="4857750"/>
            <a:ext cx="9144000" cy="2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/>
          <p:nvPr/>
        </p:nvSpPr>
        <p:spPr>
          <a:xfrm>
            <a:off x="0" y="957453"/>
            <a:ext cx="9144000" cy="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0" y="0"/>
            <a:ext cx="9144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56" name="Shape 56"/>
          <p:cNvSpPr txBox="1"/>
          <p:nvPr/>
        </p:nvSpPr>
        <p:spPr>
          <a:xfrm>
            <a:off x="6854825" y="4914900"/>
            <a:ext cx="20892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" sz="70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Copyright Leadersforcleanair.org 2015</a:t>
            </a:r>
          </a:p>
        </p:txBody>
      </p:sp>
      <p:cxnSp>
        <p:nvCxnSpPr>
          <p:cNvPr id="57" name="Shape 57"/>
          <p:cNvCxnSpPr/>
          <p:nvPr/>
        </p:nvCxnSpPr>
        <p:spPr>
          <a:xfrm rot="10800000">
            <a:off x="1524000" y="4857600"/>
            <a:ext cx="0" cy="17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Shape 58"/>
          <p:cNvCxnSpPr/>
          <p:nvPr/>
        </p:nvCxnSpPr>
        <p:spPr>
          <a:xfrm>
            <a:off x="0" y="485775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59" name="Shape 59"/>
          <p:cNvSpPr txBox="1"/>
          <p:nvPr>
            <p:ph idx="11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http://leadersforcleanair.org/_themes/rumor_skel/img/logo.png" id="60" name="Shape 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9161" y="33303"/>
            <a:ext cx="1666800" cy="900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packsize.leadersforcleanair.org/" TargetMode="External"/><Relationship Id="rId4" Type="http://schemas.openxmlformats.org/officeDocument/2006/relationships/hyperlink" Target="http://www.ucsusa.org/clean-vehicles/electric-vehicles/ev-emissions-tool#z/84102/_/_/_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jpg"/><Relationship Id="rId4" Type="http://schemas.openxmlformats.org/officeDocument/2006/relationships/image" Target="../media/image0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Relationship Id="rId4" Type="http://schemas.openxmlformats.org/officeDocument/2006/relationships/image" Target="../media/image0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jp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10" Type="http://schemas.openxmlformats.org/officeDocument/2006/relationships/image" Target="../media/image20.png"/><Relationship Id="rId9" Type="http://schemas.openxmlformats.org/officeDocument/2006/relationships/image" Target="../media/image07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hyperlink" Target="http://www.casteyanqui.com/ev/utah_sales/index.html" TargetMode="External"/><Relationship Id="rId5" Type="http://schemas.openxmlformats.org/officeDocument/2006/relationships/hyperlink" Target="http://www.casteyanqui.com/ev/utah_sales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262626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subTitle"/>
          </p:nvPr>
        </p:nvSpPr>
        <p:spPr>
          <a:xfrm>
            <a:off x="0" y="3511153"/>
            <a:ext cx="459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92087" lvl="0" marL="192087" marR="0" rtl="0" algn="l">
              <a:spcBef>
                <a:spcPts val="0"/>
              </a:spcBef>
              <a:spcAft>
                <a:spcPts val="0"/>
              </a:spcAft>
              <a:buClr>
                <a:srgbClr val="B0BC22"/>
              </a:buClr>
              <a:buSzPct val="25000"/>
              <a:buFont typeface="Noto Sans Symbols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Packsize International LLC</a:t>
            </a:r>
          </a:p>
        </p:txBody>
      </p:sp>
      <p:sp>
        <p:nvSpPr>
          <p:cNvPr id="76" name="Shape 76"/>
          <p:cNvSpPr txBox="1"/>
          <p:nvPr>
            <p:ph type="ctrTitle"/>
          </p:nvPr>
        </p:nvSpPr>
        <p:spPr>
          <a:xfrm>
            <a:off x="0" y="1591866"/>
            <a:ext cx="5649900" cy="18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iQ Fusion Championship</a:t>
            </a:r>
            <a:br>
              <a:rPr b="1" i="0" lang="en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Summit – Dec. 01, 2014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b="6982" l="0" r="1146" t="13399"/>
          <a:stretch/>
        </p:blipFill>
        <p:spPr>
          <a:xfrm>
            <a:off x="1" y="1748906"/>
            <a:ext cx="9144000" cy="31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>
            <a:off x="0" y="1082558"/>
            <a:ext cx="9144000" cy="95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Inversions can't be prevented, but pollution can.</a:t>
            </a:r>
            <a:r>
              <a:rPr b="1" lang="en" sz="24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457200" y="48897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Backcountry.com </a:t>
            </a:r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descr="Image result for chargepoint logo" id="245" name="Shape 245"/>
          <p:cNvSpPr/>
          <p:nvPr/>
        </p:nvSpPr>
        <p:spPr>
          <a:xfrm>
            <a:off x="155575" y="-2452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chargepoint logo" id="246" name="Shape 246"/>
          <p:cNvSpPr/>
          <p:nvPr/>
        </p:nvSpPr>
        <p:spPr>
          <a:xfrm>
            <a:off x="307975" y="-1309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247" name="Shape 247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248" name="Shape 248"/>
          <p:cNvSpPr/>
          <p:nvPr/>
        </p:nvSpPr>
        <p:spPr>
          <a:xfrm>
            <a:off x="307975" y="59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2200" y="949924"/>
            <a:ext cx="5261700" cy="38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8" y="949774"/>
            <a:ext cx="3882000" cy="38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457200" y="53022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Adobe</a:t>
            </a:r>
          </a:p>
        </p:txBody>
      </p:sp>
      <p:sp>
        <p:nvSpPr>
          <p:cNvPr id="256" name="Shape 256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descr="Image result for chargepoint logo" id="257" name="Shape 257"/>
          <p:cNvSpPr/>
          <p:nvPr/>
        </p:nvSpPr>
        <p:spPr>
          <a:xfrm>
            <a:off x="155575" y="-2452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chargepoint logo" id="258" name="Shape 258"/>
          <p:cNvSpPr/>
          <p:nvPr/>
        </p:nvSpPr>
        <p:spPr>
          <a:xfrm>
            <a:off x="307975" y="-1309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259" name="Shape 259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260" name="Shape 260"/>
          <p:cNvSpPr/>
          <p:nvPr/>
        </p:nvSpPr>
        <p:spPr>
          <a:xfrm>
            <a:off x="307975" y="59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2.JPG" id="261" name="Shape 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499"/>
            <a:ext cx="6942600" cy="39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1.JPG" id="262" name="Shape 2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2598" y="3392225"/>
            <a:ext cx="2201400" cy="14655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Adobe Logo" id="263" name="Shape 263"/>
          <p:cNvSpPr/>
          <p:nvPr/>
        </p:nvSpPr>
        <p:spPr>
          <a:xfrm>
            <a:off x="460375" y="1202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5">
            <a:alphaModFix/>
          </a:blip>
          <a:srcRect b="5779" l="28742" r="21913" t="6784"/>
          <a:stretch/>
        </p:blipFill>
        <p:spPr>
          <a:xfrm>
            <a:off x="7437967" y="1433511"/>
            <a:ext cx="1100700" cy="11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57200" y="49085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Packsize International LLC</a:t>
            </a:r>
          </a:p>
        </p:txBody>
      </p:sp>
      <p:sp>
        <p:nvSpPr>
          <p:cNvPr id="270" name="Shape 27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271" name="Shape 271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4822" l="21129" r="0" t="11024"/>
          <a:stretch/>
        </p:blipFill>
        <p:spPr>
          <a:xfrm>
            <a:off x="2712975" y="957650"/>
            <a:ext cx="6431100" cy="27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57650"/>
            <a:ext cx="2712900" cy="27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5">
            <a:alphaModFix/>
          </a:blip>
          <a:srcRect b="20078" l="0" r="12541" t="8467"/>
          <a:stretch/>
        </p:blipFill>
        <p:spPr>
          <a:xfrm>
            <a:off x="0" y="3699400"/>
            <a:ext cx="37572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:\Marketing\Leadersforcleanair.org\Pictures\LFCA - Pic 10 (UPB).jpg" id="275" name="Shape 275"/>
          <p:cNvPicPr preferRelativeResize="0"/>
          <p:nvPr/>
        </p:nvPicPr>
        <p:blipFill rotWithShape="1">
          <a:blip r:embed="rId6">
            <a:alphaModFix/>
          </a:blip>
          <a:srcRect b="29537" l="0" r="35279" t="32286"/>
          <a:stretch/>
        </p:blipFill>
        <p:spPr>
          <a:xfrm>
            <a:off x="6175350" y="3679250"/>
            <a:ext cx="29688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7200" y="3689312"/>
            <a:ext cx="2418150" cy="11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57200" y="47562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Study: Packsize International LLC</a:t>
            </a:r>
          </a:p>
        </p:txBody>
      </p:sp>
      <p:sp>
        <p:nvSpPr>
          <p:cNvPr id="282" name="Shape 282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283" name="Shape 283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263818" y="1019676"/>
            <a:ext cx="9020400" cy="3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36550" lvl="0" marL="28575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2400">
                <a:solidFill>
                  <a:schemeClr val="lt2"/>
                </a:solidFill>
              </a:rPr>
              <a:t>22 charging stations 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b="1" lang="en" sz="2400">
                <a:solidFill>
                  <a:schemeClr val="lt2"/>
                </a:solidFill>
              </a:rPr>
              <a:t>Largest EV workplace charging program in Utah</a:t>
            </a:r>
          </a:p>
          <a:p>
            <a:pPr indent="-3365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15% of all commuter miles zero tailpipe emission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</a:pPr>
            <a:r>
              <a:rPr b="1" lang="en" sz="2400">
                <a:solidFill>
                  <a:schemeClr val="lt2"/>
                </a:solidFill>
              </a:rPr>
              <a:t>12,000 kWh pumped into EV’s since May</a:t>
            </a:r>
          </a:p>
          <a:p>
            <a:pPr indent="-3365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Cost of program: 	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</a:pPr>
            <a:r>
              <a:rPr b="1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Packsize HQ: Cowboy partner covers electricity</a:t>
            </a:r>
          </a:p>
          <a:p>
            <a: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Pct val="100000"/>
              <a:buFont typeface="Arial"/>
            </a:pPr>
            <a:r>
              <a:rPr lang="en" sz="1800" u="sng">
                <a:solidFill>
                  <a:srgbClr val="3399FF"/>
                </a:solidFill>
                <a:hlinkClick r:id="rId3"/>
              </a:rPr>
              <a:t>Ten charging stations</a:t>
            </a:r>
            <a:r>
              <a:rPr lang="en" sz="1800">
                <a:solidFill>
                  <a:srgbClr val="3399FF"/>
                </a:solidFill>
              </a:rPr>
              <a:t> (monitored) </a:t>
            </a:r>
          </a:p>
          <a:p>
            <a: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Pct val="100000"/>
            </a:pPr>
            <a:r>
              <a:rPr lang="en" sz="1800" u="sng">
                <a:solidFill>
                  <a:srgbClr val="3399FF"/>
                </a:solidFill>
                <a:hlinkClick r:id="rId4"/>
              </a:rPr>
              <a:t>How clean is your EV?</a:t>
            </a:r>
          </a:p>
          <a:p>
            <a:pPr indent="-3048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Pct val="100000"/>
            </a:pPr>
            <a:r>
              <a:rPr lang="en" sz="1200">
                <a:solidFill>
                  <a:srgbClr val="3399FF"/>
                </a:solidFill>
              </a:rPr>
              <a:t>Average emissions from utility-scale electric generation at regional grid level 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514675" y="399629"/>
            <a:ext cx="8229600" cy="24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Energy Saving 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620050" y="1168550"/>
            <a:ext cx="7633800" cy="3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chemeClr val="lt2"/>
                </a:solidFill>
              </a:rPr>
              <a:t>Chevy Volt: Packsize Fleet</a:t>
            </a:r>
          </a:p>
          <a:p>
            <a:pPr indent="-342900" lvl="0" marL="4572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10 kWh = 1 gallon gasoline  </a:t>
            </a:r>
          </a:p>
          <a:p>
            <a:pPr indent="-342900" lvl="0" marL="4572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10 kWh = 38 Miles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lt2"/>
                </a:solidFill>
              </a:rPr>
              <a:t>12,000 kWh/10 kWh = 1200 gallons gasoline saved.</a:t>
            </a:r>
          </a:p>
          <a:p>
            <a:pPr indent="-342900" lvl="0" marL="4572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1200 gallons gasoline = </a:t>
            </a:r>
            <a:r>
              <a:rPr b="1" lang="en" sz="1800">
                <a:solidFill>
                  <a:schemeClr val="accent1"/>
                </a:solidFill>
              </a:rPr>
              <a:t>24,000 lbs or 12 tons of CO2</a:t>
            </a:r>
          </a:p>
          <a:p>
            <a:pPr indent="-342900" lvl="0" marL="4572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630 kWh used weekly = 63 gallons saved weekly (10 units)</a:t>
            </a:r>
          </a:p>
          <a:p>
            <a:pPr indent="-342900" lvl="1" marL="914400" rtl="0">
              <a:spcBef>
                <a:spcPts val="0"/>
              </a:spcBef>
              <a:buClr>
                <a:schemeClr val="lt2"/>
              </a:buClr>
              <a:buSzPct val="100000"/>
              <a:buChar char="○"/>
            </a:pPr>
            <a:r>
              <a:rPr lang="en" sz="1800">
                <a:solidFill>
                  <a:schemeClr val="lt2"/>
                </a:solidFill>
              </a:rPr>
              <a:t>63 kWh = 6.3 gallons saved weekly (per unit)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en" sz="1800">
                <a:solidFill>
                  <a:schemeClr val="accent1"/>
                </a:solidFill>
              </a:rPr>
              <a:t>126 lbs CO2 saved weekly per unit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447912" y="47490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Comparison of different EV charging stations</a:t>
            </a:r>
          </a:p>
        </p:txBody>
      </p:sp>
      <p:sp>
        <p:nvSpPr>
          <p:cNvPr id="296" name="Shape 296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graphicFrame>
        <p:nvGraphicFramePr>
          <p:cNvPr id="297" name="Shape 297"/>
          <p:cNvGraphicFramePr/>
          <p:nvPr/>
        </p:nvGraphicFramePr>
        <p:xfrm>
          <a:off x="556047" y="1354608"/>
          <a:ext cx="2999999" cy="2999999"/>
        </p:xfrm>
        <a:graphic>
          <a:graphicData uri="http://schemas.openxmlformats.org/drawingml/2006/table">
            <a:tbl>
              <a:tblPr bandRow="1" firstRow="1">
                <a:noFill/>
                <a:tableStyleId>{6F7DD34C-079F-43EC-B899-C0F996E31C7A}</a:tableStyleId>
              </a:tblPr>
              <a:tblGrid>
                <a:gridCol w="2258875"/>
                <a:gridCol w="1970525"/>
                <a:gridCol w="1522650"/>
                <a:gridCol w="2261275"/>
              </a:tblGrid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Lease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/>
                        <a:t>Buy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/>
                        <a:t>Donate 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Charger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5</a:t>
                      </a:r>
                      <a:r>
                        <a:rPr lang="en" sz="900"/>
                        <a:t> charger / $50,000 minimum</a:t>
                      </a: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Commitment (10 ports)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$4,500 (single)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$550.00 (single)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Installation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/>
                        <a:t>$11,000 - $27,500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$2,200 - $5,500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Tbd ($1,500)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Lease/year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$7,142/year</a:t>
                      </a:r>
                      <a:r>
                        <a:rPr lang="en" sz="900"/>
                        <a:t> (7 years)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Software/year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$2,800.00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$280.00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-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Electricity</a:t>
                      </a:r>
                      <a:r>
                        <a:rPr lang="en" sz="900"/>
                        <a:t>/year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/>
                        <a:t>$4,000.00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/>
                        <a:t>$400.00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/>
                        <a:t>$400.00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Total Investment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$0.00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400"/>
                        <a:t>$4,500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b="1" lang="en" sz="1400"/>
                        <a:t>$1,500 </a:t>
                      </a:r>
                      <a:r>
                        <a:rPr b="1" lang="en" sz="900"/>
                        <a:t>(+$550</a:t>
                      </a:r>
                      <a:r>
                        <a:rPr b="1" lang="en" sz="900"/>
                        <a:t> donation)</a:t>
                      </a:r>
                    </a:p>
                  </a:txBody>
                  <a:tcPr marT="34300" marB="34300" marR="91450" marL="91450"/>
                </a:tc>
              </a:tr>
              <a:tr h="2781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Cost/year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$13,942.00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$680.00</a:t>
                      </a:r>
                    </a:p>
                  </a:txBody>
                  <a:tcPr marT="34300" marB="34300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" sz="1400"/>
                        <a:t>$400.00</a:t>
                      </a:r>
                    </a:p>
                  </a:txBody>
                  <a:tcPr marT="34300" marB="34300" marR="91450" marL="91450"/>
                </a:tc>
              </a:tr>
            </a:tbl>
          </a:graphicData>
        </a:graphic>
      </p:graphicFrame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7343" y="1422482"/>
            <a:ext cx="1482900" cy="1806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chargepoint logo" id="299" name="Shape 299"/>
          <p:cNvSpPr/>
          <p:nvPr/>
        </p:nvSpPr>
        <p:spPr>
          <a:xfrm>
            <a:off x="155575" y="-2452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chargepoint logo" id="300" name="Shape 300"/>
          <p:cNvSpPr/>
          <p:nvPr/>
        </p:nvSpPr>
        <p:spPr>
          <a:xfrm>
            <a:off x="307975" y="-1309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301" name="Shape 301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302" name="Shape 302"/>
          <p:cNvSpPr/>
          <p:nvPr/>
        </p:nvSpPr>
        <p:spPr>
          <a:xfrm>
            <a:off x="307975" y="59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3007" y="1436064"/>
            <a:ext cx="1062600" cy="1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6269" y="1438649"/>
            <a:ext cx="1062600" cy="1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358300" y="468031"/>
            <a:ext cx="72441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Governor’s Office Website for zero-emission economics</a:t>
            </a:r>
          </a:p>
        </p:txBody>
      </p:sp>
      <p:sp>
        <p:nvSpPr>
          <p:cNvPr id="310" name="Shape 31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311" name="Shape 311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 Shot 2015-02-08 at 9.50.58 PM.png" id="312" name="Shape 3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8435" y="994677"/>
            <a:ext cx="4735800" cy="382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5-02-08 at 9.52.09 PM.png" id="313" name="Shape 3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686" y="1147077"/>
            <a:ext cx="4051200" cy="110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5-02-08 at 9.53.33 PM.png" id="314" name="Shape 314"/>
          <p:cNvPicPr preferRelativeResize="0"/>
          <p:nvPr/>
        </p:nvPicPr>
        <p:blipFill rotWithShape="1">
          <a:blip r:embed="rId5">
            <a:alphaModFix/>
          </a:blip>
          <a:srcRect b="16610" l="4318" r="3609" t="14409"/>
          <a:stretch/>
        </p:blipFill>
        <p:spPr>
          <a:xfrm>
            <a:off x="216336" y="2253394"/>
            <a:ext cx="4057800" cy="63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5-02-08 at 9.55.57 PM.png" id="315" name="Shape 315"/>
          <p:cNvPicPr preferRelativeResize="0"/>
          <p:nvPr/>
        </p:nvPicPr>
        <p:blipFill rotWithShape="1">
          <a:blip r:embed="rId6">
            <a:alphaModFix/>
          </a:blip>
          <a:srcRect b="22686" l="0" r="0" t="1893"/>
          <a:stretch/>
        </p:blipFill>
        <p:spPr>
          <a:xfrm>
            <a:off x="216336" y="2886807"/>
            <a:ext cx="4057800" cy="19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449575" y="480250"/>
            <a:ext cx="7782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Kansas City </a:t>
            </a:r>
            <a:r>
              <a:rPr lang="en"/>
              <a:t>P</a:t>
            </a: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roject </a:t>
            </a:r>
          </a:p>
        </p:txBody>
      </p:sp>
      <p:sp>
        <p:nvSpPr>
          <p:cNvPr id="321" name="Shape 321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322" name="Shape 322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 Shot 2015-02-08 at 10.03.26 PM.png" id="323" name="Shape 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769" y="952500"/>
            <a:ext cx="3956400" cy="389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5-02-08 at 10.09.43 PM.png" id="324" name="Shape 3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644" y="1085850"/>
            <a:ext cx="3385800" cy="36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457200" y="372504"/>
            <a:ext cx="8229600" cy="240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 Recharging Program</a:t>
            </a:r>
          </a:p>
        </p:txBody>
      </p:sp>
      <p:sp>
        <p:nvSpPr>
          <p:cNvPr id="330" name="Shape 33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331" name="Shape 331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oogle.pdf" id="332" name="Shape 332"/>
          <p:cNvPicPr preferRelativeResize="0"/>
          <p:nvPr/>
        </p:nvPicPr>
        <p:blipFill rotWithShape="1">
          <a:blip r:embed="rId3">
            <a:alphaModFix/>
          </a:blip>
          <a:srcRect b="4380" l="0" r="0" t="6222"/>
          <a:stretch/>
        </p:blipFill>
        <p:spPr>
          <a:xfrm>
            <a:off x="0" y="909637"/>
            <a:ext cx="9144000" cy="39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457200" y="53810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</a:p>
        </p:txBody>
      </p:sp>
      <p:sp>
        <p:nvSpPr>
          <p:cNvPr id="338" name="Shape 338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descr="Image result for chargepoint logo" id="339" name="Shape 339"/>
          <p:cNvSpPr/>
          <p:nvPr/>
        </p:nvSpPr>
        <p:spPr>
          <a:xfrm>
            <a:off x="155575" y="-2452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chargepoint logo" id="340" name="Shape 340"/>
          <p:cNvSpPr/>
          <p:nvPr/>
        </p:nvSpPr>
        <p:spPr>
          <a:xfrm>
            <a:off x="307975" y="-1309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341" name="Shape 341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342" name="Shape 342"/>
          <p:cNvSpPr/>
          <p:nvPr/>
        </p:nvSpPr>
        <p:spPr>
          <a:xfrm>
            <a:off x="307975" y="59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b="6982" l="0" r="1146" t="13399"/>
          <a:stretch/>
        </p:blipFill>
        <p:spPr>
          <a:xfrm>
            <a:off x="1" y="1748906"/>
            <a:ext cx="9144000" cy="31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/>
          <p:nvPr/>
        </p:nvSpPr>
        <p:spPr>
          <a:xfrm>
            <a:off x="0" y="1048183"/>
            <a:ext cx="9144000" cy="95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400">
                <a:solidFill>
                  <a:schemeClr val="lt2"/>
                </a:solidFill>
              </a:rPr>
              <a:t>Become a Leader for Clean Air Today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57275" y="49827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Wasatch Front Pollution </a:t>
            </a:r>
          </a:p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85" name="Shape 85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6996"/>
            <a:ext cx="9144000" cy="386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2.ucar.edu/sites/default/files/news/2013/SLC-thm.jpg" id="87" name="Shape 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33" y="5924678"/>
            <a:ext cx="9150600" cy="38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3646789" y="2872181"/>
            <a:ext cx="4392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Pollution Creation Rate &gt; Depletion Rate = Smog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Creation Rate = Depletion Rate on Inversion Days</a:t>
            </a:r>
          </a:p>
        </p:txBody>
      </p:sp>
      <p:sp>
        <p:nvSpPr>
          <p:cNvPr id="89" name="Shape 89"/>
          <p:cNvSpPr/>
          <p:nvPr/>
        </p:nvSpPr>
        <p:spPr>
          <a:xfrm>
            <a:off x="-1927652" y="1995308"/>
            <a:ext cx="1822500" cy="1084800"/>
          </a:xfrm>
          <a:prstGeom prst="stripedRightArrow">
            <a:avLst>
              <a:gd fmla="val 50000" name="adj1"/>
              <a:gd fmla="val 50000" name="adj2"/>
            </a:avLst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 rot="-2013728">
            <a:off x="6402249" y="2350090"/>
            <a:ext cx="894289" cy="350553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555555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Shape 91"/>
          <p:cNvCxnSpPr/>
          <p:nvPr/>
        </p:nvCxnSpPr>
        <p:spPr>
          <a:xfrm>
            <a:off x="1359244" y="2525412"/>
            <a:ext cx="7420200" cy="186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57200" y="402254"/>
            <a:ext cx="8229600" cy="24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Background 	</a:t>
            </a:r>
          </a:p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</p:spPr>
        <p:txBody>
          <a:bodyPr anchorCtr="0" anchor="t" bIns="45700" lIns="144000" rIns="91425" tIns="684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99" name="Shape 99"/>
          <p:cNvSpPr txBox="1"/>
          <p:nvPr/>
        </p:nvSpPr>
        <p:spPr>
          <a:xfrm>
            <a:off x="399950" y="1207875"/>
            <a:ext cx="8111400" cy="31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457212" y="1048571"/>
            <a:ext cx="75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air hurts business employee health and Utah’s economy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555904" y="1520777"/>
            <a:ext cx="730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000">
                <a:solidFill>
                  <a:srgbClr val="727272"/>
                </a:solidFill>
                <a:latin typeface="Arial"/>
                <a:ea typeface="Arial"/>
                <a:cs typeface="Arial"/>
                <a:sym typeface="Arial"/>
              </a:rPr>
              <a:t>10% originates from mining, refining and manufacturing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000">
                <a:solidFill>
                  <a:srgbClr val="727272"/>
                </a:solidFill>
                <a:latin typeface="Arial"/>
                <a:ea typeface="Arial"/>
                <a:cs typeface="Arial"/>
                <a:sym typeface="Arial"/>
              </a:rPr>
              <a:t>40% originates from buildings (heating systems, etc.)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000">
                <a:solidFill>
                  <a:srgbClr val="727272"/>
                </a:solidFill>
                <a:latin typeface="Arial"/>
                <a:ea typeface="Arial"/>
                <a:cs typeface="Arial"/>
                <a:sym typeface="Arial"/>
              </a:rPr>
              <a:t>50% originates from tailpipe emissions</a:t>
            </a:r>
          </a:p>
        </p:txBody>
      </p:sp>
      <p:pic>
        <p:nvPicPr>
          <p:cNvPr descr="Screen Shot 2015-02-05 at 8.24.44 PM.png" id="102" name="Shape 102"/>
          <p:cNvPicPr preferRelativeResize="0"/>
          <p:nvPr/>
        </p:nvPicPr>
        <p:blipFill rotWithShape="1">
          <a:blip r:embed="rId3">
            <a:alphaModFix/>
          </a:blip>
          <a:srcRect b="0" l="6733" r="0" t="6707"/>
          <a:stretch/>
        </p:blipFill>
        <p:spPr>
          <a:xfrm>
            <a:off x="1007900" y="2608575"/>
            <a:ext cx="6071400" cy="1998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Shape 103"/>
          <p:cNvGrpSpPr/>
          <p:nvPr/>
        </p:nvGrpSpPr>
        <p:grpSpPr>
          <a:xfrm>
            <a:off x="5834208" y="2536583"/>
            <a:ext cx="3349800" cy="1983875"/>
            <a:chOff x="5487866" y="3289682"/>
            <a:chExt cx="3349799" cy="3103200"/>
          </a:xfrm>
        </p:grpSpPr>
        <p:sp>
          <p:nvSpPr>
            <p:cNvPr id="104" name="Shape 104"/>
            <p:cNvSpPr/>
            <p:nvPr/>
          </p:nvSpPr>
          <p:spPr>
            <a:xfrm rot="-2040838">
              <a:off x="5771889" y="3908081"/>
              <a:ext cx="2781754" cy="1866401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469DFF"/>
            </a:soli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1"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Eliminate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Pollution</a:t>
              </a:r>
            </a:p>
          </p:txBody>
        </p:sp>
        <p:pic>
          <p:nvPicPr>
            <p:cNvPr id="105" name="Shape 10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94738" y="3930650"/>
              <a:ext cx="1093500" cy="787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6630675" y="3482709"/>
            <a:ext cx="2463803" cy="1457568"/>
          </a:xfrm>
          <a:prstGeom prst="cloud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Particulate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Matter</a:t>
            </a:r>
            <a:r>
              <a:rPr b="1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(pm2.5)</a:t>
            </a:r>
          </a:p>
        </p:txBody>
      </p:sp>
      <p:sp>
        <p:nvSpPr>
          <p:cNvPr id="111" name="Shape 111"/>
          <p:cNvSpPr/>
          <p:nvPr/>
        </p:nvSpPr>
        <p:spPr>
          <a:xfrm>
            <a:off x="7261775" y="1364400"/>
            <a:ext cx="1498608" cy="733427"/>
          </a:xfrm>
          <a:prstGeom prst="cloud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1" baseline="-25000" lang="en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lang="en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Ozone</a:t>
            </a:r>
          </a:p>
        </p:txBody>
      </p:sp>
      <p:sp>
        <p:nvSpPr>
          <p:cNvPr id="112" name="Shape 112"/>
          <p:cNvSpPr txBox="1"/>
          <p:nvPr>
            <p:ph type="title"/>
          </p:nvPr>
        </p:nvSpPr>
        <p:spPr>
          <a:xfrm>
            <a:off x="365900" y="46875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T</a:t>
            </a: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ailpipe </a:t>
            </a:r>
            <a:r>
              <a:rPr lang="en"/>
              <a:t>E</a:t>
            </a: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missions</a:t>
            </a:r>
          </a:p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114" name="Shape 114"/>
          <p:cNvSpPr/>
          <p:nvPr/>
        </p:nvSpPr>
        <p:spPr>
          <a:xfrm>
            <a:off x="2041600" y="1184337"/>
            <a:ext cx="3409992" cy="1452600"/>
          </a:xfrm>
          <a:prstGeom prst="cloud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-1587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Char char="•"/>
            </a:pP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baseline="-25000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baseline="-25000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2n</a:t>
            </a:r>
            <a:r>
              <a:rPr b="1" baseline="-25000" lang="en">
                <a:solidFill>
                  <a:schemeClr val="lt2"/>
                </a:solidFill>
              </a:rPr>
              <a:t>       </a:t>
            </a: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Hydrocarbons</a:t>
            </a:r>
          </a:p>
          <a:p>
            <a:pPr indent="-1587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Char char="•"/>
            </a:pPr>
            <a:r>
              <a:rPr b="1" i="0" lang="en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1" baseline="-25000" lang="en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>
                <a:solidFill>
                  <a:schemeClr val="lt2"/>
                </a:solidFill>
              </a:rPr>
              <a:t>       </a:t>
            </a:r>
            <a:r>
              <a:rPr b="1" i="0" lang="en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Carbon-dioxide</a:t>
            </a:r>
          </a:p>
          <a:p>
            <a:pPr indent="-1587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Char char="•"/>
            </a:pP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 </a:t>
            </a:r>
            <a:r>
              <a:rPr b="1" lang="en">
                <a:solidFill>
                  <a:schemeClr val="lt2"/>
                </a:solidFill>
              </a:rPr>
              <a:t>    </a:t>
            </a: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Carbon-monoxide</a:t>
            </a:r>
          </a:p>
          <a:p>
            <a:pPr indent="-1587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Char char="•"/>
            </a:pPr>
            <a:r>
              <a:rPr b="1" lang="en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NOx</a:t>
            </a:r>
            <a:r>
              <a:rPr b="1" lang="en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Nitrous-oxide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0" l="0" r="26996" t="0"/>
          <a:stretch/>
        </p:blipFill>
        <p:spPr>
          <a:xfrm>
            <a:off x="79600" y="1138209"/>
            <a:ext cx="1962000" cy="12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5839475" y="1364387"/>
            <a:ext cx="1422300" cy="971700"/>
          </a:xfrm>
          <a:prstGeom prst="sun">
            <a:avLst>
              <a:gd fmla="val 25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5105400" y="1533525"/>
            <a:ext cx="978000" cy="25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5105400" y="2076450"/>
            <a:ext cx="978000" cy="25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6965950" y="1785937"/>
            <a:ext cx="374700" cy="25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 rot="5400000">
            <a:off x="4759675" y="2484883"/>
            <a:ext cx="1345499" cy="647700"/>
          </a:xfrm>
          <a:prstGeom prst="uturnArrow">
            <a:avLst>
              <a:gd fmla="val 28922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4705175" y="3155052"/>
            <a:ext cx="1397100" cy="484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1" baseline="-25000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(precursor gas)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2788025" y="3166443"/>
            <a:ext cx="98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HNO</a:t>
            </a:r>
            <a:r>
              <a:rPr b="1" baseline="-25000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Nitric Acid</a:t>
            </a:r>
          </a:p>
        </p:txBody>
      </p:sp>
      <p:grpSp>
        <p:nvGrpSpPr>
          <p:cNvPr id="123" name="Shape 123"/>
          <p:cNvGrpSpPr/>
          <p:nvPr/>
        </p:nvGrpSpPr>
        <p:grpSpPr>
          <a:xfrm>
            <a:off x="3588548" y="3111636"/>
            <a:ext cx="1015200" cy="393563"/>
            <a:chOff x="3588548" y="4148848"/>
            <a:chExt cx="1015200" cy="524751"/>
          </a:xfrm>
        </p:grpSpPr>
        <p:sp>
          <p:nvSpPr>
            <p:cNvPr id="124" name="Shape 124"/>
            <p:cNvSpPr/>
            <p:nvPr/>
          </p:nvSpPr>
          <p:spPr>
            <a:xfrm rot="10800000">
              <a:off x="3588548" y="4337000"/>
              <a:ext cx="1015200" cy="336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 rot="10800000">
              <a:off x="3607700" y="4148848"/>
              <a:ext cx="723000" cy="480300"/>
            </a:xfrm>
            <a:prstGeom prst="bentArrow">
              <a:avLst>
                <a:gd fmla="val 31818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" name="Shape 126"/>
          <p:cNvSpPr txBox="1"/>
          <p:nvPr/>
        </p:nvSpPr>
        <p:spPr>
          <a:xfrm>
            <a:off x="4022675" y="2577864"/>
            <a:ext cx="68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HO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Hydroxyl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1016386" y="3639555"/>
            <a:ext cx="780899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NH</a:t>
            </a:r>
            <a:r>
              <a:rPr b="1" baseline="-25000" lang="en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Ammonia</a:t>
            </a:r>
          </a:p>
        </p:txBody>
      </p:sp>
      <p:sp>
        <p:nvSpPr>
          <p:cNvPr id="128" name="Shape 128"/>
          <p:cNvSpPr/>
          <p:nvPr/>
        </p:nvSpPr>
        <p:spPr>
          <a:xfrm flipH="1" rot="-5400000">
            <a:off x="1892125" y="3501909"/>
            <a:ext cx="1019400" cy="644400"/>
          </a:xfrm>
          <a:prstGeom prst="uturnArrow">
            <a:avLst>
              <a:gd fmla="val 28922" name="adj1"/>
              <a:gd fmla="val 25000" name="adj2"/>
              <a:gd fmla="val 25000" name="adj3"/>
              <a:gd fmla="val 43750" name="adj4"/>
              <a:gd fmla="val 100000" name="adj5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 flipH="1" rot="10800000">
            <a:off x="1708150" y="3700277"/>
            <a:ext cx="507900" cy="252600"/>
          </a:xfrm>
          <a:prstGeom prst="rightArrow">
            <a:avLst>
              <a:gd fmla="val 50000" name="adj1"/>
              <a:gd fmla="val 34906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2864000" y="3979883"/>
            <a:ext cx="17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(NH</a:t>
            </a:r>
            <a:r>
              <a:rPr b="1" baseline="-25000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)(NO</a:t>
            </a:r>
            <a:r>
              <a:rPr b="1" baseline="-25000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Ammonium Nitrate</a:t>
            </a:r>
          </a:p>
        </p:txBody>
      </p:sp>
      <p:sp>
        <p:nvSpPr>
          <p:cNvPr id="131" name="Shape 131"/>
          <p:cNvSpPr/>
          <p:nvPr/>
        </p:nvSpPr>
        <p:spPr>
          <a:xfrm flipH="1" rot="10800000">
            <a:off x="4330700" y="4074861"/>
            <a:ext cx="2349600" cy="273300"/>
          </a:xfrm>
          <a:prstGeom prst="rightArrow">
            <a:avLst>
              <a:gd fmla="val 50000" name="adj1"/>
              <a:gd fmla="val 34906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/>
        </p:nvSpPr>
        <p:spPr>
          <a:xfrm flipH="1" rot="5400000">
            <a:off x="5149825" y="4179861"/>
            <a:ext cx="381000" cy="336600"/>
          </a:xfrm>
          <a:prstGeom prst="rightArrow">
            <a:avLst>
              <a:gd fmla="val 50000" name="adj1"/>
              <a:gd fmla="val 34906" name="adj2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4968873" y="4470063"/>
            <a:ext cx="2625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baseline="-25000" lang="en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Water + other molecules </a:t>
            </a:r>
          </a:p>
        </p:txBody>
      </p:sp>
      <p:sp>
        <p:nvSpPr>
          <p:cNvPr id="134" name="Shape 134"/>
          <p:cNvSpPr/>
          <p:nvPr/>
        </p:nvSpPr>
        <p:spPr>
          <a:xfrm>
            <a:off x="6723550" y="1985775"/>
            <a:ext cx="2514600" cy="1714500"/>
          </a:xfrm>
          <a:prstGeom prst="upDownArrow">
            <a:avLst>
              <a:gd fmla="val 51030" name="adj1"/>
              <a:gd fmla="val 19068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Lung Diseases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Cancers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Heart Diseases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Strokes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Respiratory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illnesses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more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60375" y="42810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Utah Pollution: Nonattainment Area </a:t>
            </a:r>
          </a:p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descr="Image result for chargepoint logo" id="141" name="Shape 141"/>
          <p:cNvSpPr/>
          <p:nvPr/>
        </p:nvSpPr>
        <p:spPr>
          <a:xfrm>
            <a:off x="155575" y="-2452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chargepoint logo" id="142" name="Shape 142"/>
          <p:cNvSpPr/>
          <p:nvPr/>
        </p:nvSpPr>
        <p:spPr>
          <a:xfrm>
            <a:off x="307975" y="-130968"/>
            <a:ext cx="106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143" name="Shape 143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png;base64,iVBORw0KGgoAAAANSUhEUgAAAgoAAABgCAMAAABL76pyAAAAn1BMVEX////1gCaAo7f0dwB6n7R4nrP0eAD1fR3E1N20yNP849b3nGT7/P31fiH1eQr1ehL84dCZtcX3mVn6xKLl7PDx9ff96N770r2Gp7r+7+j+9vCov8z71r/X4efi6e3718X2k034pW32j0P4roD7zbH6yKr2jD7R3eT2iDZul666zNeeuMf4qXeOrb/4r4H5uJD6v5v3ml35tIz3pXD6v5WcQVBoAAAR4klEQVR4nO2d63qqOhCGkYNoK6CtWsXaWrXqarW17b7/a9ugQL4JE0Cr9fAwv9aKIUmZl2SSTCaaVsq5yXDQ0/VW7dTNKOXU0ni39FBM/enUTSnltLIy9Uis9qnbckDpTz8/p/1Tt+Ki5M3SE+mdujGHk4nhep5r/Jy6HRckDVOQoFvzUzfnUPLlVjbijU7dksuRIXQKuv5+6uYcSB6MSiTV11O35WKkhr2Cvjp1cw4kIydGwVmcui0XI2/XiIJvVxIx/FO35lJkjgOE2Tp1cw4jXRdQaJ66NZciHewVzCtZZroxShT2kAGwYDZO3ZrDSInCXtLpiSWma5lLlijsJzELpnUlw0OJwv7ypluBvF/PsnOJwv7SaV8PB1qJQimJlCiUEkmJwjlJp1avz483N+02nwNpdvlfeRT64TM3RYtuZm1w+0EO/L37/Mw1pRsWRMrxm3xOqfbnrNobw+GQjuftMCX3ZXfCbMPhUycrU1g4l6HxxFXKZpWkbpmmaR1lTuJPlwvDqLqBVA1j8fGYzsKgcDPxwmcMw7h7UJf9OKmIoo3K8pXViH+7KWoU/9gcG8F/Z1L3c/NTDbNVDfs7KWVphDlHPAz96U9Qe5hj087RJ5utMQhtfKs3jBOGrU2C9W9VU9PQqb2bViKrN4WXUlx46uf6Jl0Xlb5HRZmDHIenyDFKt96y8+0u/Ynn2o7QtGMbzlreZkih0L0zkm0Ju7rgxwz/mxYdlB2oLU2av/C2BXlbFU+NzUMOGYr8L1GjZyy3LRxHD1YZwppfVal2zxg9p7I1Yk+jaBGovbLEupCuWBgKaDHJXpNp9bivtBGvMVlD+kNS6fapYc+Cot6zugaxsXFox6i161VkcbyKpC8ZhWnVJg9Up1zRXrroUMGpb/gzzmd/hf99jitzbIFkv0Jq9BbdTePjB0dy5UFHQx6IK/+RKa8nKt0sDdeIj4Fu1Zk/rNOimaKs6U8fVp7purNwb7JCtddpeaaeoeSVyMa1bX95MdLva/PKvkk2CYXX1FNG6nPzR66cKdZbVQJN6CzsFnzxKbuJb4RfcWghjhewsEgSDclk6doMCJsaFpQF8DQKN4xqspKZIflJN3VWUnlhP4r+BpUG+hykyVL2C41j+cjdct/t9t0uMR9B4eYmzY/jSV+b7yh0sSmCDCiw7RkStRRtsu/iPKNUaY6t9UU7vDWpves5cv6kTOpvAZ5GZkvyO9rqUP7WmTxJ3ro6KzoxPRF9vqULVO9otyGzqcq0h3yrPtxQK/hyUfluc8G8Z29Ci15kkFCpVBGcm6oo5ZVU5VSifOluKNDp8tmF/2DlqT6EtPQFs6KnUa/Dfe6Sy0lbTUKqX8DCsZg5pFsddrSRbAu2erPAdKOggA44dcGQTvRzy2qZdgtLZXezzfwBeZuAwlT7wdLjQh1Otd5EZLVvsfaPzNrJYIaeRr0Bh4KklV4GCdHQn0gdC4d04unWYgtSdQtHQuEu88sVvTNFQfHFuWg5MkOIpEYAh6Dgk47KiKYUfO8FDSEo9DM6u/CxMeStK8Z9lVZSxkRWZlI42I21/EothZqPg0KX6sv2PDrCwoieq9rgcex3acdhu3bFcUmSC2sRBIVX8kG7W2JGGf19VAWi8Ek7haw/rAgK+MYb8m+m9DwxLX6BgqmYxh4HBfrGjK/76WcFk2xx5iGFghO8XtqnoPurT0tehkNN9xa/VRzbEYVHonWnsi2O1u5Uq7Y8UyQoUA6ry+APW5DKwa5JoWCZukXT0OuEdgrWqjavvdN+As3DwiiYKaTMAa+046BArL9ogveBr8xLssooGOPP1/uXKvnWHNHnkw7diEeOCQCCnTSi8B+BKOppHkmHb4erkP2l1KUBCqSx9mjbrHtMrIrMEgobz4IGtelRK2Rgj4zEJ7rY1FEUnoGC1QqQkhYrFMbCUVDo48tJJmNoP4jJuoSCt9Vul5gNnljx+waFbpeNNkLYE+AACs6Y9uRbA+8DP/O49/mm0AAK9/hLYpQgiIawiCkKsdbpxy8sPuq4GiNCPJuxDymIQm+7ojQnqQpf+aOgQL41N06FCRpYghQFNzbBm5jsChS+QHeuWE9ClXosCtQkdaNR5A5Tk4F+hqmIwhKrSabEOGh5wsSlKCRKJ/MEK8lN3dkTTawwFfqQgijE5ZBzE4r1o6OggH2xsPlwXPY+41Ta54qhFpUEnxoO+Iao8QFd6AU4TXZO69jJ+UySnJgkBGVEAWt32UbZYi5LtCW+aKIVYc2T3KILryl0WAgFUSmxSf8SBZzAe/dJcj4KoPM13+vCW0dr8rEgCra72cWMP3+fHck0jZi4gAIxPEUyWMmQm/YKibqeSJ+frCygqQAHG8iyE+w2FEIBdN7ik1GOggJ+0dCL56KAFh/5zgUKQBnOMXGiqEbBdifPfVyvIpPeqpgI4kCAKGBbZ2ztwKfiO2/wwz9iA0tPNHebL1yBAm4q4RLXX6Iw4zt3GK69ZDcIUcCpmAIFsCEMOG2LJoQSBXskbziT38E4xXkKoNBXYEuyJ6moLRM8AMh3Hn//9JQ8bB+iaQErC0VQUJmZf4kCmmhg8sEXzc8gYDBRoaCt43m/C0uWTTLFVKCA33EkdC4p0rvwHKDQLICCMGDqCq0QSzBGhEwgLNAt9uxQSiEUgKhToYAzNFsoRhyfB62Q7ShYwlehoDVHRjUY8W3Y0+qT6YEKBXm3WaqELGTxA0QhFJIBqK7QCrEKYhTaZC4JTWxh3yJsiEIoKNYhDoBC9+G+kKzJZB3G5sgziDgR7YzC1ukQ1fpAF6QUKDh3WkoICrh/AGwBCo+K7FPWaK0rtPKOSo+Hc7orCS0Z/AIFSCf5a6zQAY3JkHhHPizCODmFBBWDKPh3hmfbtmuDylUezxkoUGmOpWmCAgUcfbhKnBH8sNgJBX7+Ql6tQivJUgGZV+BnewwUTF70nCxW5A+3NnI3blhxyA5zc728nUyJS8HvULgZVeV2KVBw086HahRmuShUKj8vsZDFDhYFfScUcDnwGCjsLaY5LLSBWAQFRpe/QaH7xbgZKlCoMr70ShTGBVCwE+EtlStEYWNELDMdEE6DQp/1Nz0ICncFUOCFNxuvB4U3Lf8dKORoKPRfWBAOg8JobxTE1qRKW2+XjELQtqKaT8mRUOgvFSCcGAWwJq8TBf3cUPh0Je8W+PdJURAr6leKworu5u4ix0DhZkH9yhyXt+FPgAIEmbtKFIIGP5zRDGIqzWttr/nMzuz/GgXHM+BIzlWiEG6DjLJ9ztWv5+AoTGUXuNtCm9SHRsExUrKY4H7XNaKwPZnzs1kpLCIqv0RWdkahSUmw7al2ChScmd+XRCr8jFHIXWxULDfqUQO669u7YkI8PA6NAj1A5W03nk+AwjhVmiTni0KLFdwxZbMM9gjCQU65yChI/98VhTUZr2MfxRKFSIqgUGRn8kCRV3w1Ct9hgIo7PO68KwrkYFtyKrtEIZJDoXAgfwUlCv5ic5bINsBbaUcUHonfUVLOoVHI344qUSgiShR+4lmIIVzEd0QB90LA2eQQKKCT084ovN7OFuOXV+wCz3YP4gxQEGdPHeE8tiMKuMgIx2oPgQJGR9jNX0HrL1zbcRzbrcBQtj8KR3Zd+UsUyBki1nlUeBfvhgKhDFb2DoEC+Db6/ElqJQpJuA4HXOJVXkwEhcSLiczloOjrRAGCFgiXot1QwLgN+BkXOBLDoYCLlNh/FXFzhfEE0qviHHchh7Zc38b3i0aBTP354yz8OYh8FJ4Vzor3+ecgOBRUx/Hw81ehAJ0IHN8B/32CAgTVYN1cj+LxfAYo4ElV8COD174vCooDCsSa3AEFcs4XasegAIpzEHg66oWN0VLnv2dyskFxDqLD5971HMQZoPC150G5/VEY77cz6ZOpqThis+BtBbJ2BiMfnt4TXRVrHmr0SIzoLXQ2VcrdYQs/ZxTIOTMR+QJRYE9H7YYCGG5dct6hOAoKndMjvYACJGNjcb4hgogQbcHpeaLc5DtXnHegZyY1vvAzRmFNdjHjVOxe951B0EgbSWYSEWEXFLD/EjMSkqo6SS06NjSTFbYCnImZ80MBOWAt4quQ47Cw3nApKBDD3I31i2p0E2t9R7ORlBybITRY1i4oEIbiDuyenrQEFCa4wJUwjuTDcWx69CAZIVoEhSQ3idkoNEFsTDgOeykokNl/EhkXulGYB+4/mRRLxWPi3Qal5KJAnVHc0N+gTyIFURRIp+RGVhABEY5j033hePyna0niO6dRV2KlD3nD4nJQoHHPtjsFPoZ3BQ/A3VAgNnxUcleKxwpzllwUpLBcnruYVSUfHUSBRp7bGjw0VhCE/5C8RbaB0do0Db5z0ltE1sKQ5FYtWZ41CtRY8BbLjx8SGRlieO648Ez15C0mH1/y8ShYj85FIeWzmY7oSSK0UWcJN/jDbol3HWaWHYes1aAuBcjCA9Y0qq/ZG9QHK2UMr8tBQY6BZ9MQ2RBP6zfbUUzJGz7E9DUfBUUITxUK95J/rVx9dtzGtKsQugX0cjKTyPwXgwKNoZsSPN7+m01q0AnqTkxf81HQ+AiyCwUKfraHJ7kxoIA7IUZipIG50kLDLf4ZCnO9t+rpb9pqc8FJi7mOIEf6Wa+MhGFGQxBRQIMOloQ1LiB4xRnP4D+jJHMBFGSn2U0D11/szqQmO1HJgsGrC6AghX5vZT5AHYtUqj04Cu15zXqbP2m69R7avMpg4WrhAqrH75ZEP0H7G3sLXO+HcB2s6gKG+HBdXb5rIZK+rSAogD8zGUr6zgCo4hVzkrfPhvuWYmnKoX0pNlQHRSK/467WmyI/iOoSgM6/kFi9ZXW0wcrcHQXtQ8WCLXk78tH30NwgngRcJHF3idsAuFHERsaRZCax4Bh9hUPbpl0VJQvGJ8lJ+/BVmoVU3O22bB5AXuluELxsAkcO1GerQH4UxdUgnX+h+s1ar6b9m++DgvbJB2Rwx5KfqzAr0JrEz48MKJqfug/C+yLmH3oSiODgJGY4lS/SUs/pqnwbt/WP+THCMaRYHhSFTkrN/9JvFS4dJ2KmNAA9CL2eXEEPRHpT9vFi9xyjiCUoBCzonT0GiEAeF256Zlb9lLOJuTq94SW556ki3eQV6IJ41xsbJQvzD1UihhkmElMi05nhhV5IoR9SdXONWAYK4YHN9E0xjjGSK5Asu440NeQvmK9bDAzc7V8iWDQd+iFwMDUu4nRTMT6QHgXri1HoWOZbYz8UAoNhVvXEAZngPdtL5n62+/iWN3ozj/a9TbeN1EVi60p8etaxjUUUFdr2Ip2QmEvruHAm/A5Ic307DuRuOU3dDZBGQet/Lgzyh3nVUfoaxJSR/yYCv5tWS3GfV6dOw8OblvnOWu3REkXqYrDouijTfOLzm+qLxGK8qL63KAR9TOtfp8F0ZQWle/9Ssb3wNkbPXkwe+OMxzXGYY5y6GvBxFj43Yq4X9KdfTviMV3lJnvIndpiyeKVZn8dh7WMm+k6WZKMQyM36drH9w4JGfN1zJml6vteotaKDSFk3PjaG9VZ8OElfDeaqKX5tk2mQ+rnWC9PTN9i/KfKDzPXN1Za0cZ1NUYOhNhxojcGvrh30+91Asi6I1fxul6VElR5KWKr0YzolrxCVqGcQchO6fVXh/NS/027nXz4b8BDma+cs9HQURWWk59Xbng8PfMfkpQvv/L6bqFaBSrkoKVEoJRLeL2k3KVG4OOl+381GP8Q49WGaSO+Z3EFKFC5NvjdrCuK2kFBwNdxLrYQUlBKFC5PPeBHKBRbIXhh3P3oRKVG4LAH3d1jsJMcqmHWNQlKicFkC37/YAiH31FazHs+SEoXLEnLCLl6oxM3PveeSJQoXJuR2YuPTD7qEx5ni5P6OQm6qL1E4e6G3S3leuLFAth3t/DIUMs/3FinljMSXnA/k3Wf3Nb8MhbQLeIuUckayzHRctXMjLmWIiH637y5/KX8pftoNBfoIO3NDNUeG/+JOQXEheCnnJU31TUi2neH6VEBqWycUa1UajZchTZsfI5yUG+bO0q6veqt31nOtlHMUf+IxzopuJdsHrpSrlP565lW9KFC5Y9vBf0Z7ryeUcuHiN++/X+5mgdy9fL82fzs0XK/8D8AYiA85yUT9AAAAAElFTkSuQmCC" id="144" name="Shape 144"/>
          <p:cNvSpPr/>
          <p:nvPr/>
        </p:nvSpPr>
        <p:spPr>
          <a:xfrm>
            <a:off x="307975" y="5952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.deseretnews.com/images/article/graphic/1243197/1243197.jpg"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675" y="959600"/>
            <a:ext cx="2992800" cy="38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0025" y="959600"/>
            <a:ext cx="5643975" cy="387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489200" y="32772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the program works</a:t>
            </a:r>
          </a:p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450" y="1033300"/>
            <a:ext cx="2254200" cy="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520350" y="935363"/>
            <a:ext cx="6249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</a:rPr>
              <a:t>P</a:t>
            </a: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rovide the first charging station for </a:t>
            </a:r>
            <a:r>
              <a:rPr b="1" lang="en" sz="1200">
                <a:solidFill>
                  <a:schemeClr val="lt2"/>
                </a:solidFill>
              </a:rPr>
              <a:t>Utah </a:t>
            </a: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busines</a:t>
            </a:r>
            <a:r>
              <a:rPr b="1" lang="en" sz="1200">
                <a:solidFill>
                  <a:schemeClr val="lt2"/>
                </a:solidFill>
              </a:rPr>
              <a:t>s</a:t>
            </a: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so that they can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initiate their workplace recharging program for their employees.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Leaders for Clean Air, LLC is a non-profit organization, funded by business leaders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7350" y="2128837"/>
            <a:ext cx="1073100" cy="3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455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655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1339" y="2073301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0089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946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7278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6339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2389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7489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2900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1339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040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5189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790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3000" y="207330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4540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04460" y="2066925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9400" y="3075252"/>
            <a:ext cx="1244700" cy="3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4550" y="2564129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6550" y="2564129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5610" y="2557753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0400" y="2557753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3110" y="2557753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8210" y="2564129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0610" y="2557753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4550" y="3084777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6550" y="3084777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5610" y="3078401"/>
            <a:ext cx="457500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0400" y="3078401"/>
            <a:ext cx="457500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3110" y="3078401"/>
            <a:ext cx="457500" cy="4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8210" y="3084777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5600" y="2555850"/>
            <a:ext cx="1365300" cy="4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101600" y="2805112"/>
            <a:ext cx="1689000" cy="1081200"/>
          </a:xfrm>
          <a:prstGeom prst="round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209450" y="1412860"/>
            <a:ext cx="1976100" cy="3040650"/>
            <a:chOff x="209550" y="2363747"/>
            <a:chExt cx="1976100" cy="4054200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8">
              <a:alphaModFix/>
            </a:blip>
            <a:srcRect b="72823" l="44" r="11483" t="13862"/>
            <a:stretch/>
          </p:blipFill>
          <p:spPr>
            <a:xfrm>
              <a:off x="209550" y="2363747"/>
              <a:ext cx="1976100" cy="405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Shape 19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3850" y="3416303"/>
              <a:ext cx="1692900" cy="1218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Shape 19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33700" y="3607117"/>
            <a:ext cx="1467000" cy="4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4550" y="3620452"/>
            <a:ext cx="457500" cy="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6550" y="3620452"/>
            <a:ext cx="457500" cy="4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2082800" y="2157414"/>
            <a:ext cx="825600" cy="25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80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Donation</a:t>
            </a:r>
          </a:p>
        </p:txBody>
      </p:sp>
      <p:sp>
        <p:nvSpPr>
          <p:cNvPr id="196" name="Shape 196"/>
          <p:cNvSpPr/>
          <p:nvPr/>
        </p:nvSpPr>
        <p:spPr>
          <a:xfrm rot="5400000">
            <a:off x="3426049" y="1189855"/>
            <a:ext cx="254700" cy="2735700"/>
          </a:xfrm>
          <a:prstGeom prst="bentArrow">
            <a:avLst>
              <a:gd fmla="val 51846" name="adj1"/>
              <a:gd fmla="val 44614" name="adj2"/>
              <a:gd fmla="val 25000" name="adj3"/>
              <a:gd fmla="val 43750" name="adj4"/>
            </a:avLst>
          </a:prstGeom>
          <a:solidFill>
            <a:srgbClr val="469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2185679" y="2430352"/>
            <a:ext cx="2735699" cy="2547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first charger</a:t>
            </a:r>
          </a:p>
        </p:txBody>
      </p:sp>
      <p:sp>
        <p:nvSpPr>
          <p:cNvPr id="198" name="Shape 198"/>
          <p:cNvSpPr/>
          <p:nvPr/>
        </p:nvSpPr>
        <p:spPr>
          <a:xfrm rot="5400000">
            <a:off x="3426049" y="1713730"/>
            <a:ext cx="254700" cy="2735700"/>
          </a:xfrm>
          <a:prstGeom prst="bentArrow">
            <a:avLst>
              <a:gd fmla="val 51846" name="adj1"/>
              <a:gd fmla="val 44614" name="adj2"/>
              <a:gd fmla="val 25000" name="adj3"/>
              <a:gd fmla="val 43750" name="adj4"/>
            </a:avLst>
          </a:prstGeom>
          <a:solidFill>
            <a:srgbClr val="469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 txBox="1"/>
          <p:nvPr/>
        </p:nvSpPr>
        <p:spPr>
          <a:xfrm>
            <a:off x="2185675" y="2954224"/>
            <a:ext cx="2735700" cy="2748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first charger</a:t>
            </a:r>
          </a:p>
        </p:txBody>
      </p:sp>
      <p:sp>
        <p:nvSpPr>
          <p:cNvPr id="200" name="Shape 200"/>
          <p:cNvSpPr/>
          <p:nvPr/>
        </p:nvSpPr>
        <p:spPr>
          <a:xfrm rot="5400000">
            <a:off x="3426049" y="2237605"/>
            <a:ext cx="254700" cy="2735700"/>
          </a:xfrm>
          <a:prstGeom prst="bentArrow">
            <a:avLst>
              <a:gd fmla="val 51846" name="adj1"/>
              <a:gd fmla="val 44614" name="adj2"/>
              <a:gd fmla="val 25000" name="adj3"/>
              <a:gd fmla="val 43750" name="adj4"/>
            </a:avLst>
          </a:prstGeom>
          <a:solidFill>
            <a:srgbClr val="469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2185679" y="3478102"/>
            <a:ext cx="2735699" cy="2547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first charger</a:t>
            </a:r>
          </a:p>
        </p:txBody>
      </p:sp>
      <p:sp>
        <p:nvSpPr>
          <p:cNvPr id="202" name="Shape 202"/>
          <p:cNvSpPr/>
          <p:nvPr/>
        </p:nvSpPr>
        <p:spPr>
          <a:xfrm>
            <a:off x="2082800" y="2624139"/>
            <a:ext cx="825600" cy="25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80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Donation</a:t>
            </a:r>
          </a:p>
        </p:txBody>
      </p:sp>
      <p:sp>
        <p:nvSpPr>
          <p:cNvPr id="203" name="Shape 203"/>
          <p:cNvSpPr/>
          <p:nvPr/>
        </p:nvSpPr>
        <p:spPr>
          <a:xfrm>
            <a:off x="2089150" y="3152777"/>
            <a:ext cx="825600" cy="25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80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Donation</a:t>
            </a:r>
          </a:p>
        </p:txBody>
      </p:sp>
      <p:sp>
        <p:nvSpPr>
          <p:cNvPr id="204" name="Shape 204"/>
          <p:cNvSpPr/>
          <p:nvPr/>
        </p:nvSpPr>
        <p:spPr>
          <a:xfrm>
            <a:off x="2070100" y="3699564"/>
            <a:ext cx="825600" cy="257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800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Donation</a:t>
            </a:r>
          </a:p>
        </p:txBody>
      </p:sp>
      <p:sp>
        <p:nvSpPr>
          <p:cNvPr id="205" name="Shape 205"/>
          <p:cNvSpPr/>
          <p:nvPr/>
        </p:nvSpPr>
        <p:spPr>
          <a:xfrm rot="5400000">
            <a:off x="3426049" y="685030"/>
            <a:ext cx="254700" cy="2735700"/>
          </a:xfrm>
          <a:prstGeom prst="bentArrow">
            <a:avLst>
              <a:gd fmla="val 51846" name="adj1"/>
              <a:gd fmla="val 44614" name="adj2"/>
              <a:gd fmla="val 25000" name="adj3"/>
              <a:gd fmla="val 43750" name="adj4"/>
            </a:avLst>
          </a:prstGeom>
          <a:solidFill>
            <a:srgbClr val="469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>
            <a:off x="2192500" y="1909875"/>
            <a:ext cx="2735700" cy="2748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Provide first charger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457200" y="46042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Zero Emission Economics: win-win-win</a:t>
            </a:r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213" name="Shape 213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304793" y="1067314"/>
            <a:ext cx="8853600" cy="3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Landlord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Tenant stickiness: </a:t>
            </a:r>
            <a:r>
              <a:rPr b="1" lang="en" sz="1200">
                <a:solidFill>
                  <a:schemeClr val="lt2"/>
                </a:solidFill>
              </a:rPr>
              <a:t>   </a:t>
            </a:r>
            <a:r>
              <a:rPr lang="en" sz="1200">
                <a:solidFill>
                  <a:schemeClr val="lt2"/>
                </a:solidFill>
              </a:rPr>
              <a:t> </a:t>
            </a:r>
            <a:r>
              <a:rPr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Connection 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between landlord, tenant and employee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Modern image: 	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Silicon slopes – clean air means better image for Utah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Real estate market: 	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More businesses will come to Utah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You become recognized as a Leader for Clean Air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Tenant</a:t>
            </a:r>
          </a:p>
          <a:p>
            <a:pPr indent="-260350" lvl="6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i="0" lang="en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Employee stickiness: </a:t>
            </a:r>
            <a:r>
              <a:rPr b="1" lang="en" sz="1200">
                <a:solidFill>
                  <a:schemeClr val="lt2"/>
                </a:solidFill>
              </a:rPr>
              <a:t> </a:t>
            </a:r>
            <a:r>
              <a:rPr b="0" i="0" lang="en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>
                <a:solidFill>
                  <a:schemeClr val="lt2"/>
                </a:solidFill>
              </a:rPr>
              <a:t>Fueling-Station”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Attracting Talent:	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Attract and retain top notch talent 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Sustainability: 		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Utah’s economy </a:t>
            </a:r>
            <a:r>
              <a:rPr lang="en" sz="1200">
                <a:solidFill>
                  <a:schemeClr val="lt2"/>
                </a:solidFill>
              </a:rPr>
              <a:t>will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grow faster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Cost:			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$1.</a:t>
            </a:r>
            <a:r>
              <a:rPr lang="en" sz="1200">
                <a:solidFill>
                  <a:schemeClr val="lt2"/>
                </a:solidFill>
              </a:rPr>
              <a:t>5</a:t>
            </a:r>
            <a:r>
              <a:rPr b="0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2/day per charger </a:t>
            </a:r>
          </a:p>
          <a:p>
            <a:pPr lv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</a:endParaRPr>
          </a:p>
          <a:p>
            <a:pPr indent="0" lvl="6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Employee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69DFF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Pay raise equivalent:	</a:t>
            </a:r>
            <a:r>
              <a:rPr b="1"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 $1000.00/</a:t>
            </a:r>
            <a:r>
              <a:rPr b="1" lang="en" sz="1200">
                <a:solidFill>
                  <a:srgbClr val="469DFF"/>
                </a:solidFill>
              </a:rPr>
              <a:t>year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69DFF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Zero Emission is fun:</a:t>
            </a:r>
            <a:r>
              <a:rPr lang="en" sz="1200">
                <a:solidFill>
                  <a:srgbClr val="469DFF"/>
                </a:solidFill>
              </a:rPr>
              <a:t> </a:t>
            </a:r>
            <a:r>
              <a:rPr b="1" lang="en" sz="1200">
                <a:solidFill>
                  <a:srgbClr val="469DFF"/>
                </a:solidFill>
              </a:rPr>
              <a:t>M</a:t>
            </a:r>
            <a:r>
              <a:rPr b="1"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ore torque than other cars</a:t>
            </a: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69DFF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Health:</a:t>
            </a:r>
            <a:r>
              <a:rPr lang="en" sz="1200">
                <a:solidFill>
                  <a:srgbClr val="469DFF"/>
                </a:solidFill>
              </a:rPr>
              <a:t> </a:t>
            </a:r>
            <a:r>
              <a:rPr b="1" lang="en" sz="1200">
                <a:solidFill>
                  <a:srgbClr val="469DFF"/>
                </a:solidFill>
                <a:latin typeface="Arial"/>
                <a:ea typeface="Arial"/>
                <a:cs typeface="Arial"/>
                <a:sym typeface="Arial"/>
              </a:rPr>
              <a:t>Clean air promotes good health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57200" y="474279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Goals:</a:t>
            </a:r>
          </a:p>
        </p:txBody>
      </p:sp>
      <p:sp>
        <p:nvSpPr>
          <p:cNvPr id="220" name="Shape 220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221" name="Shape 221"/>
          <p:cNvSpPr txBox="1"/>
          <p:nvPr/>
        </p:nvSpPr>
        <p:spPr>
          <a:xfrm>
            <a:off x="304800" y="895072"/>
            <a:ext cx="88536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400">
                <a:solidFill>
                  <a:schemeClr val="lt2"/>
                </a:solidFill>
              </a:rPr>
              <a:t>Fix </a:t>
            </a:r>
            <a:r>
              <a:rPr b="1" lang="en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50% of our Wasatch Front pollution problem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By promoting workplace recharging infrastructure.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FC2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2FC2FF"/>
              </a:buClr>
              <a:buSzPct val="100000"/>
              <a:buFont typeface="Arial"/>
              <a:buChar char="•"/>
            </a:pPr>
            <a:r>
              <a:rPr b="1" lang="en" sz="1800">
                <a:solidFill>
                  <a:srgbClr val="2FC2FF"/>
                </a:solidFill>
                <a:latin typeface="Arial"/>
                <a:ea typeface="Arial"/>
                <a:cs typeface="Arial"/>
                <a:sym typeface="Arial"/>
              </a:rPr>
              <a:t>2,000 </a:t>
            </a:r>
            <a:r>
              <a:rPr b="1" lang="en" sz="1800">
                <a:solidFill>
                  <a:srgbClr val="2FC2FF"/>
                </a:solidFill>
              </a:rPr>
              <a:t>EV c</a:t>
            </a:r>
            <a:r>
              <a:rPr b="1" lang="en" sz="1800">
                <a:solidFill>
                  <a:srgbClr val="2FC2FF"/>
                </a:solidFill>
                <a:latin typeface="Arial"/>
                <a:ea typeface="Arial"/>
                <a:cs typeface="Arial"/>
                <a:sym typeface="Arial"/>
              </a:rPr>
              <a:t>harging </a:t>
            </a:r>
            <a:r>
              <a:rPr b="1" lang="en" sz="1800">
                <a:solidFill>
                  <a:srgbClr val="2FC2FF"/>
                </a:solidFill>
              </a:rPr>
              <a:t>s</a:t>
            </a:r>
            <a:r>
              <a:rPr b="1" lang="en" sz="1800">
                <a:solidFill>
                  <a:srgbClr val="2FC2FF"/>
                </a:solidFill>
                <a:latin typeface="Arial"/>
                <a:ea typeface="Arial"/>
                <a:cs typeface="Arial"/>
                <a:sym typeface="Arial"/>
              </a:rPr>
              <a:t>tations </a:t>
            </a: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rgbClr val="2FC2FF"/>
              </a:buClr>
              <a:buSzPct val="100000"/>
              <a:buFont typeface="Arial"/>
              <a:buChar char="•"/>
            </a:pPr>
            <a:r>
              <a:rPr b="1" lang="en" sz="1800">
                <a:solidFill>
                  <a:srgbClr val="2FC2FF"/>
                </a:solidFill>
              </a:rPr>
              <a:t>Exposure to</a:t>
            </a:r>
            <a:r>
              <a:rPr b="1" lang="en" sz="1800">
                <a:solidFill>
                  <a:srgbClr val="2FC2FF"/>
                </a:solidFill>
                <a:latin typeface="Arial"/>
                <a:ea typeface="Arial"/>
                <a:cs typeface="Arial"/>
                <a:sym typeface="Arial"/>
              </a:rPr>
              <a:t> 100,000 Wasatch Front Employees</a:t>
            </a: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34972"/>
          <a:stretch/>
        </p:blipFill>
        <p:spPr>
          <a:xfrm>
            <a:off x="0" y="2586037"/>
            <a:ext cx="9144000" cy="22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Shape 227"/>
          <p:cNvGrpSpPr/>
          <p:nvPr/>
        </p:nvGrpSpPr>
        <p:grpSpPr>
          <a:xfrm>
            <a:off x="872523" y="1397488"/>
            <a:ext cx="7128900" cy="2355300"/>
            <a:chOff x="-295188" y="4583342"/>
            <a:chExt cx="7128900" cy="3140400"/>
          </a:xfrm>
        </p:grpSpPr>
        <p:pic>
          <p:nvPicPr>
            <p:cNvPr descr="adoption curve.png" id="228" name="Shape 2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95188" y="4583342"/>
              <a:ext cx="7128900" cy="314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Shape 229"/>
            <p:cNvSpPr txBox="1"/>
            <p:nvPr/>
          </p:nvSpPr>
          <p:spPr>
            <a:xfrm rot="-5400000">
              <a:off x="1197551" y="6599938"/>
              <a:ext cx="1170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" sz="1200">
                  <a:solidFill>
                    <a:srgbClr val="7F7F7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CHASM</a:t>
              </a:r>
            </a:p>
          </p:txBody>
        </p:sp>
      </p:grpSp>
      <p:sp>
        <p:nvSpPr>
          <p:cNvPr id="230" name="Shape 230"/>
          <p:cNvSpPr txBox="1"/>
          <p:nvPr>
            <p:ph type="title"/>
          </p:nvPr>
        </p:nvSpPr>
        <p:spPr>
          <a:xfrm>
            <a:off x="183050" y="439154"/>
            <a:ext cx="8229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Zero Tailpipe Emission Transportation is Disruptive</a:t>
            </a:r>
          </a:p>
        </p:txBody>
      </p:sp>
      <p:sp>
        <p:nvSpPr>
          <p:cNvPr id="231" name="Shape 231"/>
          <p:cNvSpPr txBox="1"/>
          <p:nvPr>
            <p:ph idx="12" type="sldNum"/>
          </p:nvPr>
        </p:nvSpPr>
        <p:spPr>
          <a:xfrm>
            <a:off x="304800" y="4900612"/>
            <a:ext cx="12192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44000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232" name="Shape 232"/>
          <p:cNvSpPr txBox="1"/>
          <p:nvPr>
            <p:ph idx="4294967295" type="ftr"/>
          </p:nvPr>
        </p:nvSpPr>
        <p:spPr>
          <a:xfrm>
            <a:off x="1676400" y="4900612"/>
            <a:ext cx="54864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68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6262394" y="3437112"/>
            <a:ext cx="1433399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10,000+ chargers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29955" y="3436725"/>
            <a:ext cx="125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2,000 chargers</a:t>
            </a:r>
          </a:p>
        </p:txBody>
      </p:sp>
      <p:sp>
        <p:nvSpPr>
          <p:cNvPr id="235" name="Shape 235"/>
          <p:cNvSpPr/>
          <p:nvPr/>
        </p:nvSpPr>
        <p:spPr>
          <a:xfrm rot="-1229912">
            <a:off x="2426435" y="2050284"/>
            <a:ext cx="629669" cy="70266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399F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15%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17%</a:t>
            </a:r>
          </a:p>
        </p:txBody>
      </p:sp>
      <p:sp>
        <p:nvSpPr>
          <p:cNvPr id="236" name="Shape 236"/>
          <p:cNvSpPr/>
          <p:nvPr/>
        </p:nvSpPr>
        <p:spPr>
          <a:xfrm>
            <a:off x="1459263" y="3714750"/>
            <a:ext cx="1352699" cy="5856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469DFF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it free </a:t>
            </a:r>
          </a:p>
          <a:p>
            <a:pPr indent="-171450" lvl="0" marL="1714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it easy</a:t>
            </a: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243475" y="1047400"/>
            <a:ext cx="335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Crossing the Chasm 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1512325" y="4340075"/>
            <a:ext cx="12588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u="sng">
                <a:solidFill>
                  <a:schemeClr val="hlink"/>
                </a:solidFill>
                <a:hlinkClick r:id="rId4"/>
              </a:rPr>
              <a:t>EV </a:t>
            </a:r>
            <a:r>
              <a:rPr lang="en" sz="800" u="sng">
                <a:solidFill>
                  <a:schemeClr val="hlink"/>
                </a:solidFill>
                <a:hlinkClick r:id="rId5"/>
              </a:rPr>
              <a:t>Market Share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IBV template white background - 011405">
  <a:themeElements>
    <a:clrScheme name="IBV template white background - 011405 1">
      <a:dk1>
        <a:srgbClr val="000000"/>
      </a:dk1>
      <a:lt1>
        <a:srgbClr val="FFFFFF"/>
      </a:lt1>
      <a:dk2>
        <a:srgbClr val="061DC8"/>
      </a:dk2>
      <a:lt2>
        <a:srgbClr val="727272"/>
      </a:lt2>
      <a:accent1>
        <a:srgbClr val="7889FB"/>
      </a:accent1>
      <a:accent2>
        <a:srgbClr val="C7CDFD"/>
      </a:accent2>
      <a:accent3>
        <a:srgbClr val="FFFFFF"/>
      </a:accent3>
      <a:accent4>
        <a:srgbClr val="000000"/>
      </a:accent4>
      <a:accent5>
        <a:srgbClr val="BEC4FD"/>
      </a:accent5>
      <a:accent6>
        <a:srgbClr val="B4BAE5"/>
      </a:accent6>
      <a:hlink>
        <a:srgbClr val="669900"/>
      </a:hlink>
      <a:folHlink>
        <a:srgbClr val="8CC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